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</p:sldIdLst>
  <p:sldSz cx="9144000" cy="6858000" type="screen4x3"/>
  <p:notesSz cx="6797675" cy="9926638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Standardabschnitt" id="{6D0513CE-2C38-F049-BE8E-706158349F16}">
          <p14:sldIdLst>
            <p14:sldId id="256"/>
            <p14:sldId id="257"/>
            <p14:sldId id="258"/>
            <p14:sldId id="259"/>
            <p14:sldId id="261"/>
            <p14:sldId id="262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DDDD"/>
    <a:srgbClr val="FA6E00"/>
    <a:srgbClr val="FFCD4D"/>
    <a:srgbClr val="FFDC4D"/>
    <a:srgbClr val="FC9A4D"/>
    <a:srgbClr val="BFDFEC"/>
    <a:srgbClr val="FFCD00"/>
    <a:srgbClr val="7CCDE6"/>
    <a:srgbClr val="0080B4"/>
    <a:srgbClr val="0053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27" autoAdjust="0"/>
    <p:restoredTop sz="94660" autoAdjust="0"/>
  </p:normalViewPr>
  <p:slideViewPr>
    <p:cSldViewPr>
      <p:cViewPr varScale="1">
        <p:scale>
          <a:sx n="118" d="100"/>
          <a:sy n="118" d="100"/>
        </p:scale>
        <p:origin x="520" y="2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sv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5862" cy="495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62" tIns="47781" rIns="95562" bIns="47781" numCol="1" anchor="t" anchorCtr="0" compatLnSpc="1">
            <a:prstTxWarp prst="textNoShape">
              <a:avLst/>
            </a:prstTxWarp>
          </a:bodyPr>
          <a:lstStyle>
            <a:lvl1pPr defTabSz="955731">
              <a:defRPr sz="1300"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0294" y="0"/>
            <a:ext cx="2945862" cy="495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62" tIns="47781" rIns="95562" bIns="47781" numCol="1" anchor="t" anchorCtr="0" compatLnSpc="1">
            <a:prstTxWarp prst="textNoShape">
              <a:avLst/>
            </a:prstTxWarp>
          </a:bodyPr>
          <a:lstStyle>
            <a:lvl1pPr algn="r" defTabSz="955731">
              <a:defRPr sz="1300"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84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64" y="4714653"/>
            <a:ext cx="5438748" cy="4466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62" tIns="47781" rIns="95562" bIns="4778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194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9305"/>
            <a:ext cx="2945862" cy="495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62" tIns="47781" rIns="95562" bIns="47781" numCol="1" anchor="b" anchorCtr="0" compatLnSpc="1">
            <a:prstTxWarp prst="textNoShape">
              <a:avLst/>
            </a:prstTxWarp>
          </a:bodyPr>
          <a:lstStyle>
            <a:lvl1pPr defTabSz="955731">
              <a:defRPr sz="1300"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94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0294" y="9429305"/>
            <a:ext cx="2945862" cy="495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62" tIns="47781" rIns="95562" bIns="47781" numCol="1" anchor="b" anchorCtr="0" compatLnSpc="1">
            <a:prstTxWarp prst="textNoShape">
              <a:avLst/>
            </a:prstTxWarp>
          </a:bodyPr>
          <a:lstStyle>
            <a:lvl1pPr algn="r" defTabSz="955731">
              <a:defRPr sz="1300">
                <a:cs typeface="+mn-cs"/>
              </a:defRPr>
            </a:lvl1pPr>
          </a:lstStyle>
          <a:p>
            <a:pPr>
              <a:defRPr/>
            </a:pPr>
            <a:fld id="{D065D54E-7BE1-4068-A7EA-268E48A319BE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95960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367856C6-63C5-EFFC-45A4-1BE98B930A3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" y="0"/>
            <a:ext cx="9151738" cy="6584950"/>
          </a:xfrm>
          <a:prstGeom prst="rect">
            <a:avLst/>
          </a:prstGeom>
        </p:spPr>
      </p:pic>
      <p:sp>
        <p:nvSpPr>
          <p:cNvPr id="5" name="Rectangle 17"/>
          <p:cNvSpPr>
            <a:spLocks noChangeArrowheads="1"/>
          </p:cNvSpPr>
          <p:nvPr userDrawn="1"/>
        </p:nvSpPr>
        <p:spPr bwMode="auto">
          <a:xfrm>
            <a:off x="287338" y="4103688"/>
            <a:ext cx="8583612" cy="2192337"/>
          </a:xfrm>
          <a:prstGeom prst="rect">
            <a:avLst/>
          </a:prstGeom>
          <a:solidFill>
            <a:srgbClr val="FFF0B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r>
              <a:rPr lang="de-DE"/>
              <a:t>   </a:t>
            </a:r>
          </a:p>
        </p:txBody>
      </p:sp>
      <p:pic>
        <p:nvPicPr>
          <p:cNvPr id="7" name="Picture 13" descr="TUBS_CO_150dp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41363"/>
            <a:ext cx="2517775" cy="93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18"/>
          <p:cNvSpPr>
            <a:spLocks noChangeArrowheads="1"/>
          </p:cNvSpPr>
          <p:nvPr userDrawn="1"/>
        </p:nvSpPr>
        <p:spPr bwMode="auto">
          <a:xfrm>
            <a:off x="287338" y="6297613"/>
            <a:ext cx="8583612" cy="287337"/>
          </a:xfrm>
          <a:prstGeom prst="rect">
            <a:avLst/>
          </a:prstGeom>
          <a:solidFill>
            <a:srgbClr val="BE1E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831850" y="4356100"/>
            <a:ext cx="7772400" cy="87312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830263" y="5499100"/>
            <a:ext cx="7747000" cy="333375"/>
          </a:xfrm>
        </p:spPr>
        <p:txBody>
          <a:bodyPr/>
          <a:lstStyle>
            <a:lvl1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baseline="0"/>
            </a:lvl1pPr>
          </a:lstStyle>
          <a:p>
            <a:r>
              <a:rPr lang="de-DE" dirty="0"/>
              <a:t>Vorname, Nachname </a:t>
            </a:r>
            <a:r>
              <a:rPr lang="de-DE"/>
              <a:t>der Referentin/des </a:t>
            </a:r>
            <a:r>
              <a:rPr lang="de-DE" dirty="0"/>
              <a:t>Referenten, Datum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3567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 und Glieder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>
            <a:spLocks noChangeArrowheads="1"/>
          </p:cNvSpPr>
          <p:nvPr userDrawn="1"/>
        </p:nvSpPr>
        <p:spPr bwMode="auto">
          <a:xfrm>
            <a:off x="0" y="0"/>
            <a:ext cx="9144000" cy="1133475"/>
          </a:xfrm>
          <a:prstGeom prst="rect">
            <a:avLst/>
          </a:prstGeom>
          <a:solidFill>
            <a:schemeClr val="hlink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endParaRPr lang="de-DE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Zwischentitel durch Klicken bearbeiten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body" idx="1"/>
          </p:nvPr>
        </p:nvSpPr>
        <p:spPr bwMode="gray">
          <a:xfrm>
            <a:off x="431800" y="1339851"/>
            <a:ext cx="8370888" cy="4622800"/>
          </a:xfrm>
          <a:noFill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2333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7"/>
          <p:cNvSpPr>
            <a:spLocks noChangeArrowheads="1"/>
          </p:cNvSpPr>
          <p:nvPr userDrawn="1"/>
        </p:nvSpPr>
        <p:spPr bwMode="auto">
          <a:xfrm>
            <a:off x="252000" y="288000"/>
            <a:ext cx="8640000" cy="5814000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wrap="none" anchor="ctr"/>
          <a:lstStyle/>
          <a:p>
            <a:pPr algn="ctr"/>
            <a:r>
              <a:rPr lang="de-DE"/>
              <a:t>   </a:t>
            </a:r>
          </a:p>
        </p:txBody>
      </p:sp>
      <p:sp>
        <p:nvSpPr>
          <p:cNvPr id="9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831850" y="3864446"/>
            <a:ext cx="7772400" cy="873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Zwischentitelformat 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30263" y="5007446"/>
            <a:ext cx="7747000" cy="3333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pic>
        <p:nvPicPr>
          <p:cNvPr id="11" name="Picture 20" descr="TUBS_CO_70vH_150dpi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15025"/>
            <a:ext cx="1762125" cy="65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hteck 3"/>
          <p:cNvSpPr/>
          <p:nvPr userDrawn="1"/>
        </p:nvSpPr>
        <p:spPr>
          <a:xfrm>
            <a:off x="8892000" y="0"/>
            <a:ext cx="288000" cy="68580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8" name="Picture 16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5"/>
          <a:stretch/>
        </p:blipFill>
        <p:spPr bwMode="auto">
          <a:xfrm>
            <a:off x="252000" y="288000"/>
            <a:ext cx="8640000" cy="30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704807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_1_eigenes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7"/>
          <p:cNvSpPr>
            <a:spLocks noChangeArrowheads="1"/>
          </p:cNvSpPr>
          <p:nvPr userDrawn="1"/>
        </p:nvSpPr>
        <p:spPr bwMode="auto">
          <a:xfrm>
            <a:off x="252000" y="288000"/>
            <a:ext cx="8640000" cy="5814000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wrap="none" anchor="ctr"/>
          <a:lstStyle/>
          <a:p>
            <a:pPr algn="ctr"/>
            <a:r>
              <a:rPr lang="de-DE"/>
              <a:t>   </a:t>
            </a:r>
          </a:p>
        </p:txBody>
      </p:sp>
      <p:sp>
        <p:nvSpPr>
          <p:cNvPr id="9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831850" y="3864446"/>
            <a:ext cx="7772400" cy="873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Zwischentitelformat 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30263" y="5007446"/>
            <a:ext cx="7747000" cy="3333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pic>
        <p:nvPicPr>
          <p:cNvPr id="11" name="Picture 20" descr="TUBS_CO_70vH_150dpi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15025"/>
            <a:ext cx="1762125" cy="65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Bildplatzhalter 2"/>
          <p:cNvSpPr>
            <a:spLocks noGrp="1"/>
          </p:cNvSpPr>
          <p:nvPr>
            <p:ph type="pic" sz="quarter" idx="11"/>
          </p:nvPr>
        </p:nvSpPr>
        <p:spPr>
          <a:xfrm>
            <a:off x="252000" y="288000"/>
            <a:ext cx="8640000" cy="3024000"/>
          </a:xfrm>
          <a:ln w="12700"/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Rechteck 3"/>
          <p:cNvSpPr/>
          <p:nvPr userDrawn="1"/>
        </p:nvSpPr>
        <p:spPr>
          <a:xfrm>
            <a:off x="8892000" y="0"/>
            <a:ext cx="288000" cy="68580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847437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7"/>
          <p:cNvSpPr>
            <a:spLocks noChangeArrowheads="1"/>
          </p:cNvSpPr>
          <p:nvPr userDrawn="1"/>
        </p:nvSpPr>
        <p:spPr bwMode="auto">
          <a:xfrm>
            <a:off x="252000" y="288000"/>
            <a:ext cx="8640000" cy="5814000"/>
          </a:xfrm>
          <a:prstGeom prst="rect">
            <a:avLst/>
          </a:prstGeom>
          <a:solidFill>
            <a:srgbClr val="FA6E00"/>
          </a:solidFill>
          <a:ln>
            <a:noFill/>
          </a:ln>
        </p:spPr>
        <p:txBody>
          <a:bodyPr wrap="none" anchor="ctr"/>
          <a:lstStyle/>
          <a:p>
            <a:pPr algn="ctr"/>
            <a:r>
              <a:rPr lang="de-DE"/>
              <a:t>   </a:t>
            </a:r>
          </a:p>
        </p:txBody>
      </p:sp>
      <p:sp>
        <p:nvSpPr>
          <p:cNvPr id="9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831850" y="3864446"/>
            <a:ext cx="7772400" cy="873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Zwischentitelformat 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30263" y="5007446"/>
            <a:ext cx="7747000" cy="3333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pic>
        <p:nvPicPr>
          <p:cNvPr id="11" name="Picture 20" descr="TUBS_CO_70vH_150dpi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15025"/>
            <a:ext cx="1762125" cy="65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hteck 3"/>
          <p:cNvSpPr/>
          <p:nvPr userDrawn="1"/>
        </p:nvSpPr>
        <p:spPr>
          <a:xfrm>
            <a:off x="8892000" y="0"/>
            <a:ext cx="288000" cy="68580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3" name="Picture 16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5"/>
          <a:stretch/>
        </p:blipFill>
        <p:spPr bwMode="auto">
          <a:xfrm>
            <a:off x="252000" y="288000"/>
            <a:ext cx="8640000" cy="3024000"/>
          </a:xfrm>
          <a:prstGeom prst="rect">
            <a:avLst/>
          </a:prstGeom>
          <a:solidFill>
            <a:srgbClr val="FFDC4D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544291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_2_eigenes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7"/>
          <p:cNvSpPr>
            <a:spLocks noChangeArrowheads="1"/>
          </p:cNvSpPr>
          <p:nvPr userDrawn="1"/>
        </p:nvSpPr>
        <p:spPr bwMode="auto">
          <a:xfrm>
            <a:off x="252000" y="288000"/>
            <a:ext cx="8640000" cy="5814000"/>
          </a:xfrm>
          <a:prstGeom prst="rect">
            <a:avLst/>
          </a:prstGeom>
          <a:solidFill>
            <a:srgbClr val="FA6E00"/>
          </a:solidFill>
          <a:ln>
            <a:noFill/>
          </a:ln>
        </p:spPr>
        <p:txBody>
          <a:bodyPr wrap="none" anchor="ctr"/>
          <a:lstStyle/>
          <a:p>
            <a:pPr algn="ctr"/>
            <a:r>
              <a:rPr lang="de-DE"/>
              <a:t>   </a:t>
            </a:r>
          </a:p>
        </p:txBody>
      </p:sp>
      <p:sp>
        <p:nvSpPr>
          <p:cNvPr id="9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831850" y="3864446"/>
            <a:ext cx="7772400" cy="873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Zwischentitelformat 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30263" y="5007446"/>
            <a:ext cx="7747000" cy="3333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pic>
        <p:nvPicPr>
          <p:cNvPr id="11" name="Picture 20" descr="TUBS_CO_70vH_150dpi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15025"/>
            <a:ext cx="1762125" cy="65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hteck 3"/>
          <p:cNvSpPr/>
          <p:nvPr userDrawn="1"/>
        </p:nvSpPr>
        <p:spPr>
          <a:xfrm>
            <a:off x="8892000" y="0"/>
            <a:ext cx="288000" cy="68580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Bildplatzhalter 2"/>
          <p:cNvSpPr>
            <a:spLocks noGrp="1"/>
          </p:cNvSpPr>
          <p:nvPr>
            <p:ph type="pic" sz="quarter" idx="11"/>
          </p:nvPr>
        </p:nvSpPr>
        <p:spPr>
          <a:xfrm>
            <a:off x="252000" y="288000"/>
            <a:ext cx="8640000" cy="3024000"/>
          </a:xfrm>
          <a:ln w="12700"/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29433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0" y="1260000"/>
            <a:ext cx="8375650" cy="4500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09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4" name="Inhaltsplatzhalter 2"/>
          <p:cNvSpPr>
            <a:spLocks noGrp="1"/>
          </p:cNvSpPr>
          <p:nvPr>
            <p:ph idx="1"/>
          </p:nvPr>
        </p:nvSpPr>
        <p:spPr>
          <a:xfrm>
            <a:off x="431800" y="1260000"/>
            <a:ext cx="3600000" cy="4500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Inhaltsplatzhalter 2"/>
          <p:cNvSpPr>
            <a:spLocks noGrp="1"/>
          </p:cNvSpPr>
          <p:nvPr>
            <p:ph idx="10"/>
          </p:nvPr>
        </p:nvSpPr>
        <p:spPr>
          <a:xfrm>
            <a:off x="4860000" y="1260000"/>
            <a:ext cx="3600000" cy="4500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02105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996867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el und 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111125"/>
            <a:ext cx="8375650" cy="708025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iagrammplatzhalter 2"/>
          <p:cNvSpPr>
            <a:spLocks noGrp="1"/>
          </p:cNvSpPr>
          <p:nvPr>
            <p:ph type="chart" idx="1"/>
          </p:nvPr>
        </p:nvSpPr>
        <p:spPr>
          <a:xfrm>
            <a:off x="431800" y="1042988"/>
            <a:ext cx="8375650" cy="4772025"/>
          </a:xfrm>
        </p:spPr>
        <p:txBody>
          <a:bodyPr/>
          <a:lstStyle/>
          <a:p>
            <a:pPr lvl="0"/>
            <a:r>
              <a:rPr lang="de-DE" noProof="0"/>
              <a:t>Diagramm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1050377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863600"/>
          </a:xfrm>
          <a:prstGeom prst="rect">
            <a:avLst/>
          </a:prstGeom>
          <a:solidFill>
            <a:srgbClr val="DDDDDD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endParaRPr lang="de-DE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0" y="1260000"/>
            <a:ext cx="8375650" cy="4500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2496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863600"/>
          </a:xfrm>
          <a:prstGeom prst="rect">
            <a:avLst/>
          </a:prstGeom>
          <a:solidFill>
            <a:srgbClr val="DDDDDD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endParaRPr lang="de-DE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4" name="Inhaltsplatzhalter 2"/>
          <p:cNvSpPr>
            <a:spLocks noGrp="1"/>
          </p:cNvSpPr>
          <p:nvPr>
            <p:ph idx="1"/>
          </p:nvPr>
        </p:nvSpPr>
        <p:spPr>
          <a:xfrm>
            <a:off x="431800" y="1260000"/>
            <a:ext cx="3600000" cy="4500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Inhaltsplatzhalter 2"/>
          <p:cNvSpPr>
            <a:spLocks noGrp="1"/>
          </p:cNvSpPr>
          <p:nvPr>
            <p:ph idx="10"/>
          </p:nvPr>
        </p:nvSpPr>
        <p:spPr>
          <a:xfrm>
            <a:off x="4860000" y="1260000"/>
            <a:ext cx="3600000" cy="4500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03509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863600"/>
          </a:xfrm>
          <a:prstGeom prst="rect">
            <a:avLst/>
          </a:prstGeom>
          <a:solidFill>
            <a:srgbClr val="DDDDDD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endParaRPr lang="de-DE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109836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1_Titel und 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863600"/>
          </a:xfrm>
          <a:prstGeom prst="rect">
            <a:avLst/>
          </a:prstGeom>
          <a:solidFill>
            <a:srgbClr val="DDDDDD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endParaRPr lang="de-DE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111125"/>
            <a:ext cx="8375650" cy="708025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iagrammplatzhalter 2"/>
          <p:cNvSpPr>
            <a:spLocks noGrp="1"/>
          </p:cNvSpPr>
          <p:nvPr>
            <p:ph type="chart" idx="1"/>
          </p:nvPr>
        </p:nvSpPr>
        <p:spPr>
          <a:xfrm>
            <a:off x="431800" y="1042988"/>
            <a:ext cx="8375650" cy="4772025"/>
          </a:xfrm>
        </p:spPr>
        <p:txBody>
          <a:bodyPr/>
          <a:lstStyle/>
          <a:p>
            <a:pPr lvl="0"/>
            <a:r>
              <a:rPr lang="de-DE" noProof="0"/>
              <a:t>Diagramm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056635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111125"/>
            <a:ext cx="837565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042988"/>
            <a:ext cx="8375650" cy="4772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031" name="Textfeld 7"/>
          <p:cNvSpPr txBox="1">
            <a:spLocks noChangeArrowheads="1"/>
          </p:cNvSpPr>
          <p:nvPr/>
        </p:nvSpPr>
        <p:spPr bwMode="auto">
          <a:xfrm>
            <a:off x="1821600" y="6141600"/>
            <a:ext cx="2308324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de-DE" sz="800" dirty="0"/>
              <a:t>17.05.2024 | ARID_G0 | SEP_ARID_0 | Seite </a:t>
            </a:r>
            <a:fld id="{BA74B104-1CFD-48D2-8597-38330CCC6C63}" type="slidenum">
              <a:rPr lang="de-DE" sz="800"/>
              <a:pPr eaLnBrk="1" hangingPunct="1"/>
              <a:t>‹Nr.›</a:t>
            </a:fld>
            <a:endParaRPr lang="de-DE" sz="800" dirty="0"/>
          </a:p>
          <a:p>
            <a:pPr eaLnBrk="1" hangingPunct="1"/>
            <a:endParaRPr lang="de-DE" sz="800" dirty="0"/>
          </a:p>
        </p:txBody>
      </p:sp>
      <p:sp>
        <p:nvSpPr>
          <p:cNvPr id="11" name="Line 14"/>
          <p:cNvSpPr>
            <a:spLocks noChangeShapeType="1"/>
          </p:cNvSpPr>
          <p:nvPr/>
        </p:nvSpPr>
        <p:spPr bwMode="auto">
          <a:xfrm>
            <a:off x="0" y="6091238"/>
            <a:ext cx="9144000" cy="0"/>
          </a:xfrm>
          <a:prstGeom prst="line">
            <a:avLst/>
          </a:prstGeom>
          <a:noFill/>
          <a:ln w="9525">
            <a:solidFill>
              <a:srgbClr val="BE1E3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1030" name="Picture 20" descr="TUBS_CO_70vH_150dpi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15025"/>
            <a:ext cx="1750072" cy="6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38895BC2-2D77-D4CB-5C18-88F7C979F5EF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6735600" y="6055553"/>
            <a:ext cx="2408400" cy="64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6" r:id="rId2"/>
    <p:sldLayoutId id="2147483668" r:id="rId3"/>
    <p:sldLayoutId id="2147483669" r:id="rId4"/>
    <p:sldLayoutId id="2147483670" r:id="rId5"/>
    <p:sldLayoutId id="2147483693" r:id="rId6"/>
    <p:sldLayoutId id="2147483694" r:id="rId7"/>
    <p:sldLayoutId id="2147483695" r:id="rId8"/>
    <p:sldLayoutId id="2147483696" r:id="rId9"/>
    <p:sldLayoutId id="2147483672" r:id="rId10"/>
    <p:sldLayoutId id="2147483690" r:id="rId11"/>
    <p:sldLayoutId id="2147483692" r:id="rId12"/>
    <p:sldLayoutId id="2147483691" r:id="rId13"/>
    <p:sldLayoutId id="2147483689" r:id="rId14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190500" indent="-188913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361950" indent="-169863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542925" indent="-179388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742950" indent="-198438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200150" indent="-198438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657350" indent="-198438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114550" indent="-198438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571750" indent="-198438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B3C5CD8-BDF1-CA02-F33C-8354A90905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Agumented</a:t>
            </a:r>
            <a:r>
              <a:rPr lang="en-US" dirty="0"/>
              <a:t> Reality in Disguise – Gruppe 0</a:t>
            </a:r>
            <a:endParaRPr lang="de-DE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42503A20-6391-B1D1-60F9-B33D6EE46E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Einleitung</a:t>
            </a:r>
          </a:p>
        </p:txBody>
      </p:sp>
      <p:sp>
        <p:nvSpPr>
          <p:cNvPr id="5123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431800" y="1079500"/>
            <a:ext cx="8375650" cy="4772025"/>
          </a:xfrm>
        </p:spPr>
        <p:txBody>
          <a:bodyPr/>
          <a:lstStyle/>
          <a:p>
            <a:pPr lvl="3"/>
            <a:r>
              <a:rPr lang="de-DE" dirty="0"/>
              <a:t>Wir wollen Software entwickeln, mit welcher man unbemerkt Nachrichten hinter QR-Codes verstecken kann</a:t>
            </a:r>
          </a:p>
          <a:p>
            <a:pPr lvl="3"/>
            <a:endParaRPr lang="de-DE" dirty="0"/>
          </a:p>
          <a:p>
            <a:pPr lvl="3"/>
            <a:r>
              <a:rPr lang="de-DE" dirty="0"/>
              <a:t>So dass sie nur die Leute lesen können, die wissen wo sie suchen müssen, und auch noch von dir die Erlaubnis haben müssen, die Nachricht zu finden.</a:t>
            </a:r>
          </a:p>
          <a:p>
            <a:pPr marL="192087" lvl="2" indent="0">
              <a:buNone/>
            </a:pP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C7D0B1E-3FF6-C181-BA0E-B5C3E397029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852936"/>
            <a:ext cx="3808090" cy="27400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03E30F-4D85-ED29-136C-CD085E43F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260648"/>
            <a:ext cx="8375650" cy="708025"/>
          </a:xfrm>
        </p:spPr>
        <p:txBody>
          <a:bodyPr/>
          <a:lstStyle/>
          <a:p>
            <a:r>
              <a:rPr lang="de-DE" dirty="0"/>
              <a:t>Beispiele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8C3CD0-9FFA-1FD8-D7E6-22EECBCA1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So könnte man die Software nutzen: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B02C538-E229-9F02-91B7-97628AC6C1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1760646"/>
            <a:ext cx="5615508" cy="428148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5C0BB2D-0840-2167-709E-6AAF034FE2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609204"/>
            <a:ext cx="7772400" cy="429186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29C79EE-E6B1-E7B2-CAA0-9B34B5F4AB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413" y="1619580"/>
            <a:ext cx="6121174" cy="4210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955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CC6459-BED2-61FC-A537-951D8C19D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Team und Aufteilung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A180792-A06D-C5AC-88E7-CC0F957D4C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/>
              <a:t>Hardware Team: Philipp &amp; </a:t>
            </a:r>
            <a:r>
              <a:rPr lang="de-DE" dirty="0" err="1"/>
              <a:t>Saumya</a:t>
            </a:r>
            <a:endParaRPr lang="de-DE" dirty="0"/>
          </a:p>
          <a:p>
            <a:pPr marL="0" lvl="1" indent="0">
              <a:buNone/>
            </a:pPr>
            <a:r>
              <a:rPr lang="de-DE" dirty="0"/>
              <a:t>	-&gt; Verwaltung und Programmierung der Hardware (hier das Monocle)</a:t>
            </a:r>
          </a:p>
          <a:p>
            <a:pPr marL="0" lvl="1" indent="0">
              <a:buNone/>
            </a:pPr>
            <a:endParaRPr lang="de-DE" dirty="0"/>
          </a:p>
          <a:p>
            <a:pPr marL="133350" lvl="1" indent="-285750"/>
            <a:r>
              <a:rPr lang="de-DE" dirty="0"/>
              <a:t>Server Team: Dennis &amp; Luca</a:t>
            </a:r>
          </a:p>
          <a:p>
            <a:pPr marL="0" lvl="1" indent="0">
              <a:buNone/>
            </a:pPr>
            <a:r>
              <a:rPr lang="de-DE" dirty="0"/>
              <a:t>	-&gt; Verwaltung und Programmierung eines Servers</a:t>
            </a:r>
          </a:p>
          <a:p>
            <a:pPr marL="0" lvl="1" indent="0">
              <a:buNone/>
            </a:pPr>
            <a:r>
              <a:rPr lang="de-DE" dirty="0"/>
              <a:t>	-&gt; Der Server speichert die geheimen Nachrichten aus den QR-Codes</a:t>
            </a:r>
          </a:p>
          <a:p>
            <a:pPr marL="0" lvl="1" indent="0">
              <a:buNone/>
            </a:pPr>
            <a:endParaRPr lang="de-DE" dirty="0"/>
          </a:p>
          <a:p>
            <a:pPr marL="133350" lvl="1" indent="-285750"/>
            <a:r>
              <a:rPr lang="de-DE" dirty="0"/>
              <a:t>Encryption Team: Aamir &amp; Cem</a:t>
            </a:r>
          </a:p>
          <a:p>
            <a:pPr marL="0" lvl="1" indent="0">
              <a:buNone/>
            </a:pPr>
            <a:r>
              <a:rPr lang="de-DE" dirty="0"/>
              <a:t>	-&gt; Verschlüsselung und Geheimhaltung der versteckten Nachricht</a:t>
            </a:r>
          </a:p>
        </p:txBody>
      </p:sp>
    </p:spTree>
    <p:extLst>
      <p:ext uri="{BB962C8B-B14F-4D97-AF65-F5344CB8AC3E}">
        <p14:creationId xmlns:p14="http://schemas.microsoft.com/office/powerpoint/2010/main" val="4187559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200EF3-93E6-CC00-84D3-23D6F9125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QR-Codes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70BF3F-B769-0169-FEF5-0F30CD32F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Versteckt den QR-Code in einem Bild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QR-Code enthält gleiche Nachricht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Wird auf vorhandene Software ausgelagert, da nicht Hauptziel des Projekts</a:t>
            </a:r>
          </a:p>
          <a:p>
            <a:pPr marL="0" indent="0"/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69874506-DDDF-2EBD-A27F-174E90EEADB2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5508104" y="894655"/>
            <a:ext cx="2541132" cy="2533637"/>
          </a:xfrm>
          <a:prstGeom prst="rect">
            <a:avLst/>
          </a:prstGeom>
        </p:spPr>
      </p:pic>
      <p:pic>
        <p:nvPicPr>
          <p:cNvPr id="6" name="Grafik 5" descr="Ein Bild, das Muster, Grafiken, Pixel, Design enthält.&#10;&#10;Automatisch generierte Beschreibung">
            <a:extLst>
              <a:ext uri="{FF2B5EF4-FFF2-40B4-BE49-F238E27FC236}">
                <a16:creationId xmlns:a16="http://schemas.microsoft.com/office/drawing/2014/main" id="{EE2B4580-F5FB-E2AA-FD10-F8C1FA4E8B4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3421502"/>
            <a:ext cx="2541843" cy="2541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85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A circular object with a circular object with a circular object with a circular object with a circular object with a circular object with a circular object with a circular object with a circular object with a circular object&#10;&#10;Description automatically generated">
            <a:extLst>
              <a:ext uri="{FF2B5EF4-FFF2-40B4-BE49-F238E27FC236}">
                <a16:creationId xmlns:a16="http://schemas.microsoft.com/office/drawing/2014/main" id="{67FCA02E-750B-7075-BC64-449556A6E7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3022521"/>
            <a:ext cx="9073008" cy="302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 circular object with a black and white arrow&#10;&#10;Description automatically generated">
            <a:extLst>
              <a:ext uri="{FF2B5EF4-FFF2-40B4-BE49-F238E27FC236}">
                <a16:creationId xmlns:a16="http://schemas.microsoft.com/office/drawing/2014/main" id="{A3C862F2-524C-F27E-803F-0E76B165D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916832" y="811142"/>
            <a:ext cx="8375650" cy="2791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12C6244-9664-3DD1-8C88-D0A061AC7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Monocle</a:t>
            </a:r>
            <a:endParaRPr lang="de-DE" dirty="0"/>
          </a:p>
        </p:txBody>
      </p:sp>
      <p:pic>
        <p:nvPicPr>
          <p:cNvPr id="1026" name="Picture 2" descr="A pair of eyeglasses with a magnifying lens&#10;&#10;Description automatically generated">
            <a:extLst>
              <a:ext uri="{FF2B5EF4-FFF2-40B4-BE49-F238E27FC236}">
                <a16:creationId xmlns:a16="http://schemas.microsoft.com/office/drawing/2014/main" id="{FC59FD1D-51E1-7DA0-1A3D-D4DA31608DC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4625" y="938081"/>
            <a:ext cx="7820246" cy="4168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AA80140A-EA96-F86A-16B1-F2F1B7A0EA8C}"/>
              </a:ext>
            </a:extLst>
          </p:cNvPr>
          <p:cNvSpPr txBox="1"/>
          <p:nvPr/>
        </p:nvSpPr>
        <p:spPr>
          <a:xfrm>
            <a:off x="424992" y="4640275"/>
            <a:ext cx="414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Minimales</a:t>
            </a:r>
            <a:r>
              <a:rPr lang="en-US" dirty="0"/>
              <a:t> Design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60E7441-8578-7D90-2D91-7158FBE72965}"/>
              </a:ext>
            </a:extLst>
          </p:cNvPr>
          <p:cNvSpPr txBox="1"/>
          <p:nvPr/>
        </p:nvSpPr>
        <p:spPr>
          <a:xfrm>
            <a:off x="431800" y="5009607"/>
            <a:ext cx="414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Minimale</a:t>
            </a:r>
            <a:r>
              <a:rPr lang="en-US" dirty="0"/>
              <a:t> Hardware</a:t>
            </a:r>
            <a:endParaRPr lang="de-DE" dirty="0"/>
          </a:p>
        </p:txBody>
      </p:sp>
      <p:pic>
        <p:nvPicPr>
          <p:cNvPr id="1034" name="Picture 10" descr="A circular object with a black background&#10;&#10;Description automatically generated">
            <a:extLst>
              <a:ext uri="{FF2B5EF4-FFF2-40B4-BE49-F238E27FC236}">
                <a16:creationId xmlns:a16="http://schemas.microsoft.com/office/drawing/2014/main" id="{E3F5FF29-4DE7-2440-0B22-67059A1E8B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934918"/>
            <a:ext cx="8964488" cy="2988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6564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C916C4-5DA4-2767-32C6-5AF81A49A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Vom Prototypen zum Produkt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A1B5D5-72B0-841F-A31C-C3E1310E9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35449" y="1268760"/>
            <a:ext cx="3168352" cy="45000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Hardware </a:t>
            </a:r>
            <a:r>
              <a:rPr lang="en-US" dirty="0" err="1"/>
              <a:t>unabh</a:t>
            </a:r>
            <a:r>
              <a:rPr lang="de-DE" dirty="0" err="1"/>
              <a:t>ängig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Passend für jede Anwendung</a:t>
            </a:r>
          </a:p>
          <a:p>
            <a:pPr marL="0" indent="0"/>
            <a:endParaRPr lang="de-DE" dirty="0"/>
          </a:p>
        </p:txBody>
      </p:sp>
      <p:pic>
        <p:nvPicPr>
          <p:cNvPr id="2050" name="Picture 2" descr="A white sunglasses with a microphone&#10;&#10;Description automatically generated">
            <a:extLst>
              <a:ext uri="{FF2B5EF4-FFF2-40B4-BE49-F238E27FC236}">
                <a16:creationId xmlns:a16="http://schemas.microsoft.com/office/drawing/2014/main" id="{D2FF4589-71C4-B1A9-9EFB-494EC52F2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6702" y="548680"/>
            <a:ext cx="3422153" cy="2566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 goggles with a reflection of a reflection on the lens&#10;&#10;Description automatically generated">
            <a:extLst>
              <a:ext uri="{FF2B5EF4-FFF2-40B4-BE49-F238E27FC236}">
                <a16:creationId xmlns:a16="http://schemas.microsoft.com/office/drawing/2014/main" id="{11FB7D23-2765-E72A-47D4-C2AAC13010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7630" y="3200428"/>
            <a:ext cx="4145189" cy="3108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 cell phone with camera lenses&#10;&#10;Description automatically generated">
            <a:extLst>
              <a:ext uri="{FF2B5EF4-FFF2-40B4-BE49-F238E27FC236}">
                <a16:creationId xmlns:a16="http://schemas.microsoft.com/office/drawing/2014/main" id="{E292A448-FBBC-4A23-C1E4-5A9B066DB4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152" y="2119710"/>
            <a:ext cx="1976396" cy="3451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A close up of a cell phone&#10;&#10;Description automatically generated">
            <a:extLst>
              <a:ext uri="{FF2B5EF4-FFF2-40B4-BE49-F238E27FC236}">
                <a16:creationId xmlns:a16="http://schemas.microsoft.com/office/drawing/2014/main" id="{7A6CDB7F-9E0C-0849-52D3-31A6C032BC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8535" y="1268760"/>
            <a:ext cx="1626847" cy="36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09FE1CC-4F9E-EA29-E1E3-3C8595FB5C84}"/>
              </a:ext>
            </a:extLst>
          </p:cNvPr>
          <p:cNvSpPr txBox="1"/>
          <p:nvPr/>
        </p:nvSpPr>
        <p:spPr>
          <a:xfrm>
            <a:off x="3290415" y="2710499"/>
            <a:ext cx="1976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1. Dezent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C266F3A-5475-3B0C-6C86-711732A262EC}"/>
              </a:ext>
            </a:extLst>
          </p:cNvPr>
          <p:cNvSpPr txBox="1"/>
          <p:nvPr/>
        </p:nvSpPr>
        <p:spPr>
          <a:xfrm>
            <a:off x="3290414" y="3115295"/>
            <a:ext cx="2050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2. Leistungsstark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028C749-8552-9CAD-2467-0D1DDFA7D80A}"/>
              </a:ext>
            </a:extLst>
          </p:cNvPr>
          <p:cNvSpPr txBox="1"/>
          <p:nvPr/>
        </p:nvSpPr>
        <p:spPr>
          <a:xfrm>
            <a:off x="3290413" y="3518760"/>
            <a:ext cx="2050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3. Handlich</a:t>
            </a:r>
          </a:p>
        </p:txBody>
      </p:sp>
    </p:spTree>
    <p:extLst>
      <p:ext uri="{BB962C8B-B14F-4D97-AF65-F5344CB8AC3E}">
        <p14:creationId xmlns:p14="http://schemas.microsoft.com/office/powerpoint/2010/main" val="2723741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53E399-6B99-5583-BBD5-5FF9FEF74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20045B-0304-9C36-1CB2-63BEA2158B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algn="ctr"/>
            <a:r>
              <a:rPr lang="de-DE" dirty="0"/>
              <a:t>Noch Fragen</a:t>
            </a:r>
            <a:r>
              <a:rPr lang="en-US" dirty="0"/>
              <a:t>?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43225428"/>
      </p:ext>
    </p:extLst>
  </p:cSld>
  <p:clrMapOvr>
    <a:masterClrMapping/>
  </p:clrMapOvr>
</p:sld>
</file>

<file path=ppt/theme/theme1.xml><?xml version="1.0" encoding="utf-8"?>
<a:theme xmlns:a="http://schemas.openxmlformats.org/drawingml/2006/main" name="TUBraunschweig_PPT2007_Folienpool_pptx">
  <a:themeElements>
    <a:clrScheme name="TU Braunschweig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BE1E3C"/>
      </a:accent1>
      <a:accent2>
        <a:srgbClr val="4DA6CB"/>
      </a:accent2>
      <a:accent3>
        <a:srgbClr val="ADBF4D"/>
      </a:accent3>
      <a:accent4>
        <a:srgbClr val="FA6E00"/>
      </a:accent4>
      <a:accent5>
        <a:srgbClr val="407E97"/>
      </a:accent5>
      <a:accent6>
        <a:srgbClr val="984098"/>
      </a:accent6>
      <a:hlink>
        <a:srgbClr val="BE1E3C"/>
      </a:hlink>
      <a:folHlink>
        <a:srgbClr val="760054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Galathea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19050"/>
      </a:spPr>
      <a:bodyPr rtlCol="0" anchor="ctr"/>
      <a:lstStyle>
        <a:defPPr algn="ctr">
          <a:defRPr dirty="0" smtClean="0"/>
        </a:defPPr>
      </a:lstStyle>
      <a:style>
        <a:lnRef idx="2">
          <a:schemeClr val="accent5">
            <a:shade val="50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TUBraunschweig_PPT2007_Folienpool_pptx 1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BE1E3C"/>
        </a:accent1>
        <a:accent2>
          <a:srgbClr val="4DA6CB"/>
        </a:accent2>
        <a:accent3>
          <a:srgbClr val="FFFFFF"/>
        </a:accent3>
        <a:accent4>
          <a:srgbClr val="000000"/>
        </a:accent4>
        <a:accent5>
          <a:srgbClr val="DBABAF"/>
        </a:accent5>
        <a:accent6>
          <a:srgbClr val="4596B8"/>
        </a:accent6>
        <a:hlink>
          <a:srgbClr val="BE1E3C"/>
        </a:hlink>
        <a:folHlink>
          <a:srgbClr val="76005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TUBraunschweig_PPT2007_Folienpool_pptx</Template>
  <TotalTime>0</TotalTime>
  <Words>172</Words>
  <Application>Microsoft Macintosh PowerPoint</Application>
  <PresentationFormat>Bildschirmpräsentation (4:3)</PresentationFormat>
  <Paragraphs>32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1" baseType="lpstr">
      <vt:lpstr>Arial</vt:lpstr>
      <vt:lpstr>Wingdings</vt:lpstr>
      <vt:lpstr>TUBraunschweig_PPT2007_Folienpool_pptx</vt:lpstr>
      <vt:lpstr>Agumented Reality in Disguise – Gruppe 0</vt:lpstr>
      <vt:lpstr>Einleitung</vt:lpstr>
      <vt:lpstr>Beispiele</vt:lpstr>
      <vt:lpstr>Team und Aufteilung</vt:lpstr>
      <vt:lpstr>AI QR-Codes</vt:lpstr>
      <vt:lpstr>Monocle</vt:lpstr>
      <vt:lpstr>Vom Prototypen zum Produkt</vt:lpstr>
      <vt:lpstr>Fragen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Test1</dc:title>
  <dc:creator>Luca Gsuck</dc:creator>
  <cp:lastModifiedBy>Luca Gsuck</cp:lastModifiedBy>
  <cp:revision>14</cp:revision>
  <cp:lastPrinted>2016-07-27T11:29:09Z</cp:lastPrinted>
  <dcterms:created xsi:type="dcterms:W3CDTF">2024-05-13T10:56:13Z</dcterms:created>
  <dcterms:modified xsi:type="dcterms:W3CDTF">2024-05-17T05:36:38Z</dcterms:modified>
</cp:coreProperties>
</file>

<file path=docProps/thumbnail.jpeg>
</file>